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9"/>
  </p:notesMasterIdLst>
  <p:handoutMasterIdLst>
    <p:handoutMasterId r:id="rId10"/>
  </p:handoutMasterIdLst>
  <p:sldIdLst>
    <p:sldId id="2058" r:id="rId3"/>
    <p:sldId id="2036" r:id="rId4"/>
    <p:sldId id="2062" r:id="rId5"/>
    <p:sldId id="2061" r:id="rId6"/>
    <p:sldId id="2053" r:id="rId7"/>
    <p:sldId id="2055" r:id="rId8"/>
  </p:sldIdLst>
  <p:sldSz cx="12192000" cy="6858000"/>
  <p:notesSz cx="6858000" cy="9926638"/>
  <p:embeddedFontLst>
    <p:embeddedFont>
      <p:font typeface="Roboto Condensed" panose="020B060402020202020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Open Sans Light" panose="020B0604020202020204" charset="0"/>
      <p:regular r:id="rId17"/>
      <p:bold r:id="rId18"/>
      <p:italic r:id="rId19"/>
      <p:boldItalic r:id="rId20"/>
    </p:embeddedFont>
    <p:embeddedFont>
      <p:font typeface="Open Sans" panose="020B0604020202020204" charset="0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7FC"/>
    <a:srgbClr val="C4EAF8"/>
    <a:srgbClr val="009ADA"/>
    <a:srgbClr val="00A6E6"/>
    <a:srgbClr val="00B0F0"/>
    <a:srgbClr val="0064CB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4724" autoAdjust="0"/>
  </p:normalViewPr>
  <p:slideViewPr>
    <p:cSldViewPr snapToObjects="1">
      <p:cViewPr varScale="1">
        <p:scale>
          <a:sx n="114" d="100"/>
          <a:sy n="114" d="100"/>
        </p:scale>
        <p:origin x="84" y="102"/>
      </p:cViewPr>
      <p:guideLst>
        <p:guide pos="2275"/>
        <p:guide pos="7559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3/18/2024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511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hf sldNum="0" hdr="0" ftr="0" dt="0"/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ECA58C885FCCA35691DBFDAAD5123C658A625E17F1212B3AB46CF6F8ADE06D76E6776B4554CCC6A14480C17904DFB268EEAD18130CD333A0HEB2N" TargetMode="External"/><Relationship Id="rId13" Type="http://schemas.openxmlformats.org/officeDocument/2006/relationships/image" Target="../media/image13.png"/><Relationship Id="rId3" Type="http://schemas.openxmlformats.org/officeDocument/2006/relationships/hyperlink" Target="consultantplus://offline/ref=ECA58C885FCCA35691DBFDAAD5123C658A625E17F1212B3AB46CF6F8ADE06D76E6776B4554CCC6A14280C17904DFB268EEAD18130CD333A0HEB2N" TargetMode="External"/><Relationship Id="rId7" Type="http://schemas.openxmlformats.org/officeDocument/2006/relationships/image" Target="../media/image11.wmf"/><Relationship Id="rId12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6" Type="http://schemas.openxmlformats.org/officeDocument/2006/relationships/hyperlink" Target="#Par64"/><Relationship Id="rId11" Type="http://schemas.openxmlformats.org/officeDocument/2006/relationships/hyperlink" Target="consultantplus://offline/ref=ECA58C885FCCA35691DBFDAAD5123C658A625E17F1212B3AB46CF6F8ADE06D76E6776B4554CCC6A04180C17904DFB268EEAD18130CD333A0HEB2N" TargetMode="External"/><Relationship Id="rId5" Type="http://schemas.openxmlformats.org/officeDocument/2006/relationships/hyperlink" Target="consultantplus://offline/ref=ECA58C885FCCA35691DBFDAAD5123C658A625E17F1212B3AB46CF6F8ADE06D76E6776B4554CCC6AE4980C17904DFB268EEAD18130CD333A0HEB2N" TargetMode="External"/><Relationship Id="rId10" Type="http://schemas.openxmlformats.org/officeDocument/2006/relationships/hyperlink" Target="consultantplus://offline/ref=ECA58C885FCCA35691DBFDAAD5123C658A625E17F1212B3AB46CF6F8ADE06D76E6776B4554CCC6A14880C17904DFB268EEAD18130CD333A0HEB2N" TargetMode="External"/><Relationship Id="rId4" Type="http://schemas.openxmlformats.org/officeDocument/2006/relationships/hyperlink" Target="consultantplus://offline/ref=ECA58C885FCCA35691DBFDAAD5123C658A625E17F1212B3AB46CF6F8ADE06D76E6776B4554CCC6AE4880C17904DFB268EEAD18130CD333A0HEB2N" TargetMode="External"/><Relationship Id="rId9" Type="http://schemas.openxmlformats.org/officeDocument/2006/relationships/hyperlink" Target="consultantplus://offline/ref=ECA58C885FCCA35691DBFDAAD5123C658A625E17F1212B3AB46CF6F8ADE06D76E6776B4554CCC6A14680C17904DFB268EEAD18130CD333A0HEB2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hyperlink" Target="consultantplus://offline/ref=B1BD7CE888BB6C1DFD0A7FEC8513F94A6231DD3097121EAC212F2E22231E0F8A62A20DC7901F4C931F50C686B63EF695B9D208BD726BBA0620i1O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#Par170"/><Relationship Id="rId13" Type="http://schemas.openxmlformats.org/officeDocument/2006/relationships/hyperlink" Target="#Par154"/><Relationship Id="rId3" Type="http://schemas.openxmlformats.org/officeDocument/2006/relationships/hyperlink" Target="consultantplus://offline/ref=ECA58C885FCCA35691DBFDAAD5123C658A625E17F1212B3AB46CF6F8ADE06D76E6776B4554CCC6A14280C17904DFB268EEAD18130CD333A0HEB2N" TargetMode="External"/><Relationship Id="rId7" Type="http://schemas.openxmlformats.org/officeDocument/2006/relationships/hyperlink" Target="consultantplus://offline/ref=ECA58C885FCCA35691DBFDAAD5123C658A625E17F1212B3AB46CF6F8ADE06D76E6776B4554CCC5AB4380C17904DFB268EEAD18130CD333A0HEB2N" TargetMode="External"/><Relationship Id="rId12" Type="http://schemas.openxmlformats.org/officeDocument/2006/relationships/hyperlink" Target="consultantplus://offline/ref=ECA58C885FCCA35691DBFDAAD5123C658A625E17F1212B3AB46CF6F8ADE06D76E6776B4554CCC5AB4180C17904DFB268EEAD18130CD333A0HEB2N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ECA58C885FCCA35691DBFDAAD5123C658A625E17F1212B3AB46CF6F8ADE06D76E6776B4554CCC5A84780C17904DFB268EEAD18130CD333A0HEB2N" TargetMode="External"/><Relationship Id="rId11" Type="http://schemas.openxmlformats.org/officeDocument/2006/relationships/hyperlink" Target="#Par144"/><Relationship Id="rId5" Type="http://schemas.openxmlformats.org/officeDocument/2006/relationships/hyperlink" Target="consultantplus://offline/ref=ECA58C885FCCA35691DBE1A9CB123C658B6F531EF3262B3AB46CF6F8ADE06D76F477334954CADDA94495972842H8B8N" TargetMode="External"/><Relationship Id="rId10" Type="http://schemas.openxmlformats.org/officeDocument/2006/relationships/hyperlink" Target="#Par138"/><Relationship Id="rId4" Type="http://schemas.openxmlformats.org/officeDocument/2006/relationships/hyperlink" Target="consultantplus://offline/ref=ECA58C885FCCA35691DBFDAAD5123C658A625E17F1212B3AB46CF6F8ADE06D76E6776B4554CCC5A84680C17904DFB268EEAD18130CD333A0HEB2N" TargetMode="External"/><Relationship Id="rId9" Type="http://schemas.openxmlformats.org/officeDocument/2006/relationships/hyperlink" Target="consultantplus://offline/ref=ECA58C885FCCA35691DBFDAAD5123C658A625E17F1212B3AB46CF6F8ADE06D76E6776B4554CCC5A84880C17904DFB268EEAD18130CD333A0HEB2N" TargetMode="External"/><Relationship Id="rId14" Type="http://schemas.openxmlformats.org/officeDocument/2006/relationships/hyperlink" Target="#Par162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#Par138"/><Relationship Id="rId13" Type="http://schemas.openxmlformats.org/officeDocument/2006/relationships/hyperlink" Target="consultantplus://offline/ref=ECA58C885FCCA35691DBFDAAD5123C658A625E17F1212B3AB46CF6F8ADE06D76E6776B4554CCC5AB4380C17904DFB268EEAD18130CD333A0HEB2N" TargetMode="External"/><Relationship Id="rId3" Type="http://schemas.openxmlformats.org/officeDocument/2006/relationships/hyperlink" Target="consultantplus://offline/ref=ECA58C885FCCA35691DBFDAAD5123C658A625E17F1212B3AB46CF6F8ADE06D76E6776B4554CCC6A14280C17904DFB268EEAD18130CD333A0HEB2N" TargetMode="External"/><Relationship Id="rId7" Type="http://schemas.openxmlformats.org/officeDocument/2006/relationships/hyperlink" Target="consultantplus://offline/ref=ECA58C885FCCA35691DBFDAAD5123C658A625E17F1212B3AB46CF6F8ADE06D76E6776B4554CCC5A84880C17904DFB268EEAD18130CD333A0HEB2N" TargetMode="External"/><Relationship Id="rId12" Type="http://schemas.openxmlformats.org/officeDocument/2006/relationships/hyperlink" Target="#Par162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6" Type="http://schemas.openxmlformats.org/officeDocument/2006/relationships/hyperlink" Target="consultantplus://offline/ref=ECA58C885FCCA35691DBFDAAD5123C658A625E17F1212B3AB46CF6F8ADE06D76E6776B4554CCC5A84780C17904DFB268EEAD18130CD333A0HEB2N" TargetMode="External"/><Relationship Id="rId11" Type="http://schemas.openxmlformats.org/officeDocument/2006/relationships/hyperlink" Target="#Par154"/><Relationship Id="rId5" Type="http://schemas.openxmlformats.org/officeDocument/2006/relationships/hyperlink" Target="consultantplus://offline/ref=ECA58C885FCCA35691DBE1A9CB123C658B6F531EF3262B3AB46CF6F8ADE06D76F477334954CADDA94495972842H8B8N" TargetMode="External"/><Relationship Id="rId10" Type="http://schemas.openxmlformats.org/officeDocument/2006/relationships/hyperlink" Target="consultantplus://offline/ref=ECA58C885FCCA35691DBFDAAD5123C658A625E17F1212B3AB46CF6F8ADE06D76E6776B4554CCC5AB4180C17904DFB268EEAD18130CD333A0HEB2N" TargetMode="External"/><Relationship Id="rId4" Type="http://schemas.openxmlformats.org/officeDocument/2006/relationships/hyperlink" Target="consultantplus://offline/ref=ECA58C885FCCA35691DBFDAAD5123C658A625E17F1212B3AB46CF6F8ADE06D76E6776B4554CCC5A84680C17904DFB268EEAD18130CD333A0HEB2N" TargetMode="External"/><Relationship Id="rId9" Type="http://schemas.openxmlformats.org/officeDocument/2006/relationships/hyperlink" Target="#Par144"/><Relationship Id="rId14" Type="http://schemas.openxmlformats.org/officeDocument/2006/relationships/hyperlink" Target="#Par170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EAD691FA-C3ED-42A3-89C2-48A5B441C93D}"/>
              </a:ext>
            </a:extLst>
          </p:cNvPr>
          <p:cNvSpPr/>
          <p:nvPr/>
        </p:nvSpPr>
        <p:spPr>
          <a:xfrm>
            <a:off x="627227" y="1550458"/>
            <a:ext cx="4691844" cy="471818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EAD691FA-C3ED-42A3-89C2-48A5B441C93D}"/>
              </a:ext>
            </a:extLst>
          </p:cNvPr>
          <p:cNvSpPr/>
          <p:nvPr/>
        </p:nvSpPr>
        <p:spPr>
          <a:xfrm>
            <a:off x="6836550" y="1550458"/>
            <a:ext cx="4536504" cy="4714051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4907868" y="364459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54F79D8-4176-4825-B5AF-7FBA1DE2BFCD}"/>
              </a:ext>
            </a:extLst>
          </p:cNvPr>
          <p:cNvSpPr txBox="1"/>
          <p:nvPr/>
        </p:nvSpPr>
        <p:spPr>
          <a:xfrm>
            <a:off x="1503514" y="1859158"/>
            <a:ext cx="2874541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1600" dirty="0" smtClean="0"/>
              <a:t>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Единый налоговый платеж (ЕНП) </a:t>
            </a:r>
            <a:endParaRPr lang="ru-RU" sz="1600" b="1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54">
            <a:extLst>
              <a:ext uri="{FF2B5EF4-FFF2-40B4-BE49-F238E27FC236}">
                <a16:creationId xmlns:a16="http://schemas.microsoft.com/office/drawing/2014/main" xmlns="" id="{FE40D8F6-2F59-443B-9D53-2063139B4A7E}"/>
              </a:ext>
            </a:extLst>
          </p:cNvPr>
          <p:cNvSpPr/>
          <p:nvPr/>
        </p:nvSpPr>
        <p:spPr>
          <a:xfrm>
            <a:off x="941939" y="2691791"/>
            <a:ext cx="4149011" cy="147732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endParaRPr lang="ru-RU" sz="1600" dirty="0"/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 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Сумма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денежных средств, перечисляемая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налогоплательщиком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на соответствующий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счет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в счет исполнения обязанности перед бюджетом Российской Федерации.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B158EC9-0165-42AF-8E30-AB1315CC6D25}"/>
              </a:ext>
            </a:extLst>
          </p:cNvPr>
          <p:cNvSpPr txBox="1"/>
          <p:nvPr/>
        </p:nvSpPr>
        <p:spPr>
          <a:xfrm>
            <a:off x="7952674" y="2073010"/>
            <a:ext cx="2612956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1600" dirty="0" smtClean="0"/>
              <a:t>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Единый налоговый счет (ЕНС) </a:t>
            </a:r>
          </a:p>
        </p:txBody>
      </p:sp>
      <p:sp>
        <p:nvSpPr>
          <p:cNvPr id="17" name="Прямоугольник 54">
            <a:extLst>
              <a:ext uri="{FF2B5EF4-FFF2-40B4-BE49-F238E27FC236}">
                <a16:creationId xmlns:a16="http://schemas.microsoft.com/office/drawing/2014/main" xmlns="" id="{54CF7D9E-7B26-41BC-9AB5-8C9DC2F1ED7A}"/>
              </a:ext>
            </a:extLst>
          </p:cNvPr>
          <p:cNvSpPr/>
          <p:nvPr/>
        </p:nvSpPr>
        <p:spPr>
          <a:xfrm>
            <a:off x="6985540" y="2565453"/>
            <a:ext cx="4207494" cy="270843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endParaRPr lang="ru-RU" sz="1600" dirty="0"/>
          </a:p>
          <a:p>
            <a:pPr algn="just"/>
            <a:r>
              <a:rPr lang="ru-RU" sz="1600" dirty="0"/>
              <a:t> </a:t>
            </a:r>
            <a:r>
              <a:rPr lang="ru-RU" sz="1600" dirty="0" smtClean="0"/>
              <a:t>    </a:t>
            </a:r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Форма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учета совокупной обязанности налогоплательщика и перечисленных денежных средств в качестве ЕНП, распределение которого осуществляет ФНС России. </a:t>
            </a:r>
          </a:p>
          <a:p>
            <a:pPr algn="just"/>
            <a:r>
              <a:rPr lang="ru-RU" sz="1600" dirty="0" smtClean="0">
                <a:solidFill>
                  <a:schemeClr val="tx1">
                    <a:lumMod val="75000"/>
                  </a:schemeClr>
                </a:solidFill>
              </a:rPr>
              <a:t>     Единый </a:t>
            </a:r>
            <a:r>
              <a:rPr lang="ru-RU" sz="1600" dirty="0">
                <a:solidFill>
                  <a:schemeClr val="tx1">
                    <a:lumMod val="75000"/>
                  </a:schemeClr>
                </a:solidFill>
              </a:rPr>
              <a:t>налоговый счет ведется в отношении каждого лица, являющегося налогоплательщиком, плательщиком сборов, страховых взносов, налоговым агентом. </a:t>
            </a:r>
            <a:endParaRPr lang="ru-RU" sz="16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77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dirty="0"/>
          </a:p>
          <a:p>
            <a:pPr algn="just"/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Нормативно-правовая основа ведения Единого налогового платежа и Единого налогового счета в Российской Федерации </a:t>
            </a:r>
          </a:p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Понятия и термины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656" y="4195996"/>
            <a:ext cx="2304256" cy="17703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3659" y="4811807"/>
            <a:ext cx="2287386" cy="204619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868474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38960" y="1376772"/>
            <a:ext cx="10809667" cy="4823291"/>
          </a:xfrm>
          <a:prstGeom prst="roundRect">
            <a:avLst/>
          </a:prstGeom>
          <a:solidFill>
            <a:srgbClr val="E8F7FC"/>
          </a:solidFill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уплаты (перечисления) в бюджетную систему Российской Федерации налогов, сборов, страховых взносов, пеней, штрафов, процентов, начиная с 1 января 2023 года</a:t>
            </a:r>
          </a:p>
          <a:p>
            <a:endParaRPr lang="ru-RU" sz="1600" dirty="0"/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503246"/>
              </p:ext>
            </p:extLst>
          </p:nvPr>
        </p:nvGraphicFramePr>
        <p:xfrm>
          <a:off x="1749051" y="1935333"/>
          <a:ext cx="9073008" cy="3664807"/>
        </p:xfrm>
        <a:graphic>
          <a:graphicData uri="http://schemas.openxmlformats.org/drawingml/2006/table">
            <a:tbl>
              <a:tblPr/>
              <a:tblGrid>
                <a:gridCol w="1345335"/>
                <a:gridCol w="3799814"/>
                <a:gridCol w="3927859"/>
              </a:tblGrid>
              <a:tr h="867718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Номер(поля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реквизита</a:t>
                      </a: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(поля) реквизита платежного документа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38455"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ОТДЕЛЕНИЕ ТУЛА БАНКА РОССИИ//УФК по Тульской области, г Тула»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860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3175">
                        <a:lnSpc>
                          <a:spcPts val="12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БИК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банка получателя средств (БИК ТОФК)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017003983»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8890" indent="-8890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счета банка получателя средств (номер банковского счета, входящего в состав единого казначейского счета)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40102810445370000059»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78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Получатель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ts val="12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Казначейство России (ФНС России)» </a:t>
                      </a:r>
                      <a:endParaRPr lang="ru-RU" sz="1600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29">
                <a:tc>
                  <a:txBody>
                    <a:bodyPr/>
                    <a:lstStyle/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Номер 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казначейского счета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0310064300</a:t>
                      </a:r>
                      <a:r>
                        <a:rPr lang="en-US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00000</a:t>
                      </a:r>
                      <a:r>
                        <a:rPr lang="ru-RU" sz="16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18500»</a:t>
                      </a:r>
                    </a:p>
                  </a:txBody>
                  <a:tcPr marL="25400" marR="25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8360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1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Унифицированные реквизиты для всех категорий налогоплательщиков</a:t>
            </a:r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41284" y="1118578"/>
            <a:ext cx="2530362" cy="45478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Скругленный прямоугольник 4"/>
          <p:cNvSpPr/>
          <p:nvPr/>
        </p:nvSpPr>
        <p:spPr>
          <a:xfrm>
            <a:off x="5027055" y="1123813"/>
            <a:ext cx="2559139" cy="474133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290" tIns="41468" rIns="55290" bIns="41468" numCol="1" spcCol="1270" anchor="ctr" anchorCtr="0">
            <a:noAutofit/>
          </a:bodyPr>
          <a:lstStyle/>
          <a:p>
            <a:pPr algn="ctr" defTabSz="967516">
              <a:lnSpc>
                <a:spcPct val="7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Платежное поручение 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2"/>
          <a:srcRect l="30453" t="27116" r="35325" b="44686"/>
          <a:stretch/>
        </p:blipFill>
        <p:spPr bwMode="auto">
          <a:xfrm>
            <a:off x="4014072" y="2019937"/>
            <a:ext cx="4248472" cy="2520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8494576" y="2768714"/>
            <a:ext cx="2234011" cy="1365866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полях 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60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102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полное или сокращенное название организации (обособленного подразделения), ее ИНН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file"/>
              </a:rPr>
              <a:t>КПП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629372" y="1820848"/>
            <a:ext cx="1914816" cy="526364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Плательщики-        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организации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732428" y="2792192"/>
            <a:ext cx="2330776" cy="1512168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поле 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Ф.И.О. предпринимателя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адрес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(адрес выделите знаками "//"); 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поле 60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ИНН предпринимателя;</a:t>
            </a:r>
          </a:p>
          <a:p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поле 102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"0" (ноль).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70489" y="1901407"/>
            <a:ext cx="1758955" cy="504657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Плательщики-ИП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(физические лица)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9046720" y="2048008"/>
            <a:ext cx="108012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9071521" y="2242350"/>
            <a:ext cx="1080120" cy="0"/>
          </a:xfrm>
          <a:prstGeom prst="line">
            <a:avLst/>
          </a:prstGeom>
          <a:ln w="15875">
            <a:solidFill>
              <a:schemeClr val="tx1"/>
            </a:solidFill>
            <a:head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41" descr="MC90043466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8173" y="3123632"/>
            <a:ext cx="167385" cy="153656"/>
          </a:xfrm>
          <a:prstGeom prst="rect">
            <a:avLst/>
          </a:prstGeom>
          <a:noFill/>
        </p:spPr>
      </p:pic>
      <p:pic>
        <p:nvPicPr>
          <p:cNvPr id="22" name="Picture 41" descr="MC90043466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15396" y="3123632"/>
            <a:ext cx="167385" cy="153656"/>
          </a:xfrm>
          <a:prstGeom prst="rect">
            <a:avLst/>
          </a:prstGeom>
          <a:noFill/>
        </p:spPr>
      </p:pic>
      <p:pic>
        <p:nvPicPr>
          <p:cNvPr id="25" name="Picture 41" descr="MC90043466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8123" y="3394620"/>
            <a:ext cx="167385" cy="153656"/>
          </a:xfrm>
          <a:prstGeom prst="rect">
            <a:avLst/>
          </a:prstGeom>
          <a:noFill/>
        </p:spPr>
      </p:pic>
      <p:pic>
        <p:nvPicPr>
          <p:cNvPr id="26" name="Picture 41" descr="MC90043466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6015" y="4124297"/>
            <a:ext cx="167385" cy="153656"/>
          </a:xfrm>
          <a:prstGeom prst="rect">
            <a:avLst/>
          </a:prstGeom>
          <a:noFill/>
        </p:spPr>
      </p:pic>
      <p:pic>
        <p:nvPicPr>
          <p:cNvPr id="27" name="Picture 41" descr="MC90043466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2248" y="3873429"/>
            <a:ext cx="167385" cy="153656"/>
          </a:xfrm>
          <a:prstGeom prst="rect">
            <a:avLst/>
          </a:prstGeom>
          <a:noFill/>
        </p:spPr>
      </p:pic>
      <p:pic>
        <p:nvPicPr>
          <p:cNvPr id="28" name="Picture 41" descr="MC90043466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26071" y="3890590"/>
            <a:ext cx="167385" cy="153656"/>
          </a:xfrm>
          <a:prstGeom prst="rect">
            <a:avLst/>
          </a:prstGeom>
          <a:noFill/>
        </p:spPr>
      </p:pic>
      <p:pic>
        <p:nvPicPr>
          <p:cNvPr id="29" name="Picture 41" descr="MC900434665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8282" y="3477366"/>
            <a:ext cx="167385" cy="153656"/>
          </a:xfrm>
          <a:prstGeom prst="rect">
            <a:avLst/>
          </a:prstGeom>
          <a:noFill/>
        </p:spPr>
      </p:pic>
      <p:sp>
        <p:nvSpPr>
          <p:cNvPr id="30" name="Скругленный прямоугольник 29"/>
          <p:cNvSpPr/>
          <p:nvPr/>
        </p:nvSpPr>
        <p:spPr>
          <a:xfrm>
            <a:off x="4157775" y="4822653"/>
            <a:ext cx="3961065" cy="1642518"/>
          </a:xfrm>
          <a:prstGeom prst="roundRect">
            <a:avLst>
              <a:gd name="adj" fmla="val 10000"/>
            </a:avLst>
          </a:prstGeom>
          <a:solidFill>
            <a:schemeClr val="tx2">
              <a:lumMod val="20000"/>
              <a:lumOff val="8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1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Банковские реквизиты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отражаются в следующих полях платежного поручения: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поле 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номер вашего счета в банке;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поле 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наименование и место нахождения банка (для платежек на бумаге). В электронной платежке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поле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заполнится автоматически;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поле 11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БИК банка;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поле 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номер его корреспондентского счета.</a:t>
            </a:r>
          </a:p>
          <a:p>
            <a:r>
              <a:rPr lang="ru-RU" sz="1200" dirty="0" smtClean="0"/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293" y="4327734"/>
            <a:ext cx="1445337" cy="192711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18029" y="4702733"/>
            <a:ext cx="2068885" cy="2344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362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7700-02-765\Desktop\презентация\картинки\quill.pn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76" y="931368"/>
            <a:ext cx="7917402" cy="597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7700-02-765\Desktop\презентация\картинки к коллегии\218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688" y="2528901"/>
            <a:ext cx="4203548" cy="317790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AutoShape 16"/>
          <p:cNvSpPr txBox="1">
            <a:spLocks noChangeArrowheads="1"/>
          </p:cNvSpPr>
          <p:nvPr/>
        </p:nvSpPr>
        <p:spPr bwMode="auto">
          <a:xfrm>
            <a:off x="2639616" y="931368"/>
            <a:ext cx="8856984" cy="1008694"/>
          </a:xfrm>
          <a:prstGeom prst="roundRect">
            <a:avLst>
              <a:gd name="adj" fmla="val 38307"/>
            </a:avLst>
          </a:prstGeom>
          <a:gradFill flip="none" rotWithShape="1">
            <a:gsLst>
              <a:gs pos="0">
                <a:srgbClr val="009ADA">
                  <a:tint val="66000"/>
                  <a:satMod val="160000"/>
                </a:srgbClr>
              </a:gs>
              <a:gs pos="50000">
                <a:srgbClr val="009ADA">
                  <a:tint val="44500"/>
                  <a:satMod val="160000"/>
                </a:srgbClr>
              </a:gs>
              <a:gs pos="100000">
                <a:srgbClr val="009ADA">
                  <a:tint val="23500"/>
                  <a:satMod val="160000"/>
                </a:srgbClr>
              </a:gs>
            </a:gsLst>
            <a:lin ang="8100000" scaled="1"/>
            <a:tileRect/>
          </a:gradFill>
          <a:ln w="9525" algn="ctr">
            <a:noFill/>
            <a:round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anchor="ctr"/>
          <a:lstStyle>
            <a:lvl1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6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63538" indent="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8650" indent="-260350" algn="l" defTabSz="1042988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60363" algn="just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defRPr sz="16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435100" indent="0" algn="l" defTabSz="1042988" rtl="0" eaLnBrk="1" fontAlgn="base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ts val="2400"/>
              </a:lnSpc>
              <a:spcBef>
                <a:spcPts val="0"/>
              </a:spcBef>
            </a:pPr>
            <a:endParaRPr lang="ru-RU" sz="2667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Форма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 </a:t>
            </a:r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уведомления об исчисленных суммах налогов, авансовых платежей по налогам, сборов, страховых взносов согласно</a:t>
            </a:r>
          </a:p>
          <a:p>
            <a:endParaRPr lang="ru-RU" sz="1600" u="sng" dirty="0">
              <a:solidFill>
                <a:schemeClr val="bg2">
                  <a:lumMod val="50000"/>
                </a:schemeClr>
              </a:solidFill>
            </a:endParaRPr>
          </a:p>
          <a:p>
            <a:pPr algn="just"/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677046" y="199152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5"/>
          <a:srcRect l="32659" t="11947" r="32550" b="3705"/>
          <a:stretch/>
        </p:blipFill>
        <p:spPr bwMode="auto">
          <a:xfrm>
            <a:off x="3251684" y="2123891"/>
            <a:ext cx="3218180" cy="4389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/>
          <a:srcRect l="32734" t="12650" r="32635" b="4138"/>
          <a:stretch/>
        </p:blipFill>
        <p:spPr bwMode="auto">
          <a:xfrm>
            <a:off x="7320136" y="2123891"/>
            <a:ext cx="3203575" cy="43300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1624" y="1016732"/>
            <a:ext cx="87849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ПРИКАЗ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 ноября 2022 г. N ЕД-7-8/1047</a:t>
            </a:r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 </a:t>
            </a:r>
          </a:p>
          <a:p>
            <a:pPr algn="ctr"/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ФОРМЫ, ПОРЯДКА ЗАПОЛНЕНИЯ И ФОРМАТА ПРЕДСТАВЛЕНИЯ УВЕДОМЛЕНИЯ ОБ ИСЧИСЛЕННЫХ СУММАХ НАЛОГОВ, АВАНСОВЫХ ПЛАТЕЖЕЙ ПО НАЛОГАМ, СБОРОВ, СТРАХОВЫМ ВЗНОСАМ В ЭЛЕКТРОННОЙ ФОРМЕ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5370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альтернативный процесс 2"/>
          <p:cNvSpPr/>
          <p:nvPr/>
        </p:nvSpPr>
        <p:spPr>
          <a:xfrm>
            <a:off x="3169402" y="90238"/>
            <a:ext cx="6238965" cy="1029938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342891" algn="l"/>
              </a:tabLst>
            </a:pPr>
            <a:r>
              <a:rPr lang="ru-RU" sz="1600" b="1" dirty="0">
                <a:solidFill>
                  <a:schemeClr val="bg2"/>
                </a:solidFill>
              </a:rPr>
              <a:t>Перечисление платежей </a:t>
            </a:r>
            <a:r>
              <a:rPr lang="ru-RU" sz="1600" b="1" dirty="0" smtClean="0">
                <a:solidFill>
                  <a:schemeClr val="bg2"/>
                </a:solidFill>
              </a:rPr>
              <a:t>Единым </a:t>
            </a:r>
            <a:r>
              <a:rPr lang="ru-RU" sz="1600" b="1" dirty="0">
                <a:solidFill>
                  <a:schemeClr val="bg2"/>
                </a:solidFill>
              </a:rPr>
              <a:t>налоговым платежом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280577" y="5934182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13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9495" t="16023" r="28761" b="8630"/>
          <a:stretch/>
        </p:blipFill>
        <p:spPr bwMode="auto">
          <a:xfrm>
            <a:off x="1271464" y="1628800"/>
            <a:ext cx="4363919" cy="40684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47958" y="2111754"/>
            <a:ext cx="5132619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поле 101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статус налогоплательщика, как организации, так и индивидуальному предпринимателю (физическому лицу) необходимо указать статус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  <a:endParaRPr lang="ru-RU" sz="1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поле 102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КПП плательщика.  При осуществлении уплаты единым налоговым платежом КПП необходимо указывать только иностранным организациям с несколькими филиалами. В остальных случаях нужно указывать ноль. По желанию вместо нуля можно указать КПП плательщика (головной организации). </a:t>
            </a:r>
            <a:endParaRPr lang="ru-RU" sz="1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в поле 104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отразите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КБК единого налогового платежа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(20 цифр) -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1820106120010000510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171450" indent="-171450" algn="just">
              <a:lnSpc>
                <a:spcPts val="2000"/>
              </a:lnSpc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в поле 105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"ОКТМО" платежного поручения необходимо указать ноль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текстовом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 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24</a:t>
            </a:r>
            <a:r>
              <a:rPr lang="ru-RU" sz="1200" b="1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file"/>
              </a:rPr>
              <a:t>назначение платежа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можно указать «Единый налоговый платеж</a:t>
            </a: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в полях 106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 action="ppaction://hlinkfile"/>
              </a:rPr>
              <a:t>основание платежа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107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 action="ppaction://hlinkfile"/>
              </a:rPr>
              <a:t>показатель налогового периода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108,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109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 action="ppaction://hlinkfile"/>
              </a:rPr>
              <a:t>номер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 action="ppaction://hlinkfile"/>
              </a:rPr>
              <a:t>дата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документа- указывается ноль  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</a:t>
            </a:r>
            <a:r>
              <a:rPr lang="ru-RU" sz="1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ru-RU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>
            <a:stCxn id="25" idx="2"/>
          </p:cNvCxnSpPr>
          <p:nvPr/>
        </p:nvCxnSpPr>
        <p:spPr>
          <a:xfrm flipH="1">
            <a:off x="5123892" y="2312657"/>
            <a:ext cx="1076024" cy="416738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7" idx="2"/>
          </p:cNvCxnSpPr>
          <p:nvPr/>
        </p:nvCxnSpPr>
        <p:spPr>
          <a:xfrm flipH="1">
            <a:off x="3035660" y="2815744"/>
            <a:ext cx="3148570" cy="35831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179676" y="4334117"/>
            <a:ext cx="3044482" cy="534946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387588" y="4658081"/>
            <a:ext cx="3836570" cy="427103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485982" y="3889452"/>
            <a:ext cx="3738176" cy="979611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Блок-схема: узел 24"/>
          <p:cNvSpPr/>
          <p:nvPr/>
        </p:nvSpPr>
        <p:spPr>
          <a:xfrm>
            <a:off x="6199916" y="2250502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6184230" y="2753589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Блок-схема: узел 27"/>
          <p:cNvSpPr/>
          <p:nvPr/>
        </p:nvSpPr>
        <p:spPr>
          <a:xfrm>
            <a:off x="6199916" y="3808741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6193944" y="4260985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6184230" y="4586288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6193944" y="5086791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авая фигурная скобка 32"/>
          <p:cNvSpPr/>
          <p:nvPr/>
        </p:nvSpPr>
        <p:spPr>
          <a:xfrm rot="5400000">
            <a:off x="4501683" y="4352116"/>
            <a:ext cx="141158" cy="1417020"/>
          </a:xfrm>
          <a:prstGeom prst="rightBrac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>
            <a:stCxn id="31" idx="2"/>
          </p:cNvCxnSpPr>
          <p:nvPr/>
        </p:nvCxnSpPr>
        <p:spPr>
          <a:xfrm flipH="1" flipV="1">
            <a:off x="4943872" y="5060627"/>
            <a:ext cx="1250072" cy="8831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58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80577" y="5934182"/>
            <a:ext cx="6399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13</a:t>
            </a:r>
          </a:p>
        </p:txBody>
      </p:sp>
      <p:pic>
        <p:nvPicPr>
          <p:cNvPr id="7" name="Рисунок 6"/>
          <p:cNvPicPr/>
          <p:nvPr/>
        </p:nvPicPr>
        <p:blipFill rotWithShape="1">
          <a:blip r:embed="rId2"/>
          <a:srcRect l="27123" t="14899" r="27259" b="6660"/>
          <a:stretch/>
        </p:blipFill>
        <p:spPr bwMode="auto">
          <a:xfrm>
            <a:off x="1001434" y="1664804"/>
            <a:ext cx="4356484" cy="4500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69075" y="1952836"/>
            <a:ext cx="5328592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lnSpc>
                <a:spcPts val="2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 101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статус налогоплательщика, как организации, так и индивидуальному предпринимателю (физическому лицу) необходимо указать статус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»;</a:t>
            </a:r>
            <a:r>
              <a:rPr lang="ru-RU" sz="1200" dirty="0">
                <a:solidFill>
                  <a:srgbClr val="538135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поле 102 </a:t>
            </a:r>
            <a:r>
              <a:rPr lang="ru-RU" sz="1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КПП плательщика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необходимо указать соответствующие значение КПП налогоплательщика. 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 </a:t>
            </a:r>
            <a:r>
              <a:rPr lang="ru-RU" sz="1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в 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поле 104</a:t>
            </a:r>
            <a:r>
              <a:rPr lang="ru-RU" sz="1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отразите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КБК, соответствующий перечисляемому платежу. 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в </a:t>
            </a:r>
            <a:r>
              <a:rPr lang="ru-RU" sz="12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поле 105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"ОКТМО" платежного поручения необходимо указать значение восьмизначного кода ОКТМО по месту нахождения организации (или обособленного подразделения или месту жительства индивидуального предпринимателя).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в </a:t>
            </a:r>
            <a:r>
              <a:rPr lang="ru-RU" sz="12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полях 106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8" action="ppaction://hlinkfile"/>
              </a:rPr>
              <a:t>основание платежа</a:t>
            </a:r>
            <a:r>
              <a:rPr lang="ru-RU" sz="1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107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 action="ppaction://hlinkfile"/>
              </a:rPr>
              <a:t>показатель налогового периода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108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109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1" action="ppaction://hlinkfile"/>
              </a:rPr>
              <a:t>номер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2" action="ppaction://hlinkfile"/>
              </a:rPr>
              <a:t>дата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документа- указывается ноль  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 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ts val="2000"/>
              </a:lnSpc>
              <a:spcAft>
                <a:spcPts val="0"/>
              </a:spcAft>
              <a:buFontTx/>
              <a:buChar char="-"/>
            </a:pPr>
            <a:r>
              <a:rPr lang="ru-RU" sz="1200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текстовом </a:t>
            </a:r>
            <a:r>
              <a:rPr lang="ru-RU" sz="1200" u="sng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поле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24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4" action="ppaction://hlinkfile"/>
              </a:rPr>
              <a:t>назначение платежа</a:t>
            </a:r>
            <a:r>
              <a:rPr lang="ru-RU" sz="12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указать дополнительную текстовую информацию.  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>
            <a:stCxn id="14" idx="2"/>
          </p:cNvCxnSpPr>
          <p:nvPr/>
        </p:nvCxnSpPr>
        <p:spPr>
          <a:xfrm flipH="1">
            <a:off x="4964895" y="2199829"/>
            <a:ext cx="1375017" cy="553760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15" idx="2"/>
          </p:cNvCxnSpPr>
          <p:nvPr/>
        </p:nvCxnSpPr>
        <p:spPr>
          <a:xfrm flipH="1">
            <a:off x="2896104" y="2930633"/>
            <a:ext cx="3434094" cy="51439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056694" y="4738824"/>
            <a:ext cx="1260313" cy="274352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16" idx="2"/>
          </p:cNvCxnSpPr>
          <p:nvPr/>
        </p:nvCxnSpPr>
        <p:spPr>
          <a:xfrm flipH="1">
            <a:off x="1739516" y="3436961"/>
            <a:ext cx="4590682" cy="1776084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Блок-схема: узел 13"/>
          <p:cNvSpPr/>
          <p:nvPr/>
        </p:nvSpPr>
        <p:spPr>
          <a:xfrm>
            <a:off x="6339912" y="2137674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6330198" y="2868478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6330198" y="3374806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узел 16"/>
          <p:cNvSpPr/>
          <p:nvPr/>
        </p:nvSpPr>
        <p:spPr>
          <a:xfrm>
            <a:off x="6317006" y="3626977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узел 17"/>
          <p:cNvSpPr/>
          <p:nvPr/>
        </p:nvSpPr>
        <p:spPr>
          <a:xfrm>
            <a:off x="6317006" y="4656226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6317006" y="5146061"/>
            <a:ext cx="116396" cy="124310"/>
          </a:xfrm>
          <a:prstGeom prst="flowChartConnector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2207568" y="5219631"/>
            <a:ext cx="4109438" cy="358939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авая фигурная скобка 28"/>
          <p:cNvSpPr/>
          <p:nvPr/>
        </p:nvSpPr>
        <p:spPr>
          <a:xfrm rot="16200000">
            <a:off x="3904175" y="3982088"/>
            <a:ext cx="324816" cy="1980221"/>
          </a:xfrm>
          <a:prstGeom prst="rightBrac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/>
          <p:cNvCxnSpPr>
            <a:stCxn id="17" idx="3"/>
          </p:cNvCxnSpPr>
          <p:nvPr/>
        </p:nvCxnSpPr>
        <p:spPr>
          <a:xfrm flipH="1">
            <a:off x="2747628" y="3733082"/>
            <a:ext cx="3586424" cy="1479963"/>
          </a:xfrm>
          <a:prstGeom prst="straightConnector1">
            <a:avLst/>
          </a:prstGeom>
          <a:ln>
            <a:solidFill>
              <a:schemeClr val="tx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Блок-схема: альтернативный процесс 33"/>
          <p:cNvSpPr/>
          <p:nvPr/>
        </p:nvSpPr>
        <p:spPr>
          <a:xfrm>
            <a:off x="2760865" y="12781"/>
            <a:ext cx="8419978" cy="1029938"/>
          </a:xfrm>
          <a:prstGeom prst="flowChartAlternateProcess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2"/>
                </a:solidFill>
              </a:rPr>
              <a:t>Перечисление </a:t>
            </a:r>
            <a:r>
              <a:rPr lang="ru-RU" sz="1600" b="1" dirty="0">
                <a:solidFill>
                  <a:schemeClr val="bg2"/>
                </a:solidFill>
              </a:rPr>
              <a:t>иных платежей, администрируемых налоговыми органами</a:t>
            </a:r>
            <a:r>
              <a:rPr lang="ru-RU" sz="1600" dirty="0">
                <a:solidFill>
                  <a:schemeClr val="bg2"/>
                </a:solidFill>
              </a:rPr>
              <a:t> </a:t>
            </a:r>
            <a:r>
              <a:rPr lang="ru-RU" sz="1600" b="1" dirty="0">
                <a:solidFill>
                  <a:schemeClr val="bg2"/>
                </a:solidFill>
              </a:rPr>
              <a:t>(за исключением единого налогового платежа)</a:t>
            </a:r>
          </a:p>
        </p:txBody>
      </p:sp>
    </p:spTree>
    <p:extLst>
      <p:ext uri="{BB962C8B-B14F-4D97-AF65-F5344CB8AC3E}">
        <p14:creationId xmlns:p14="http://schemas.microsoft.com/office/powerpoint/2010/main" val="126280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173467</TotalTime>
  <Words>667</Words>
  <Application>Microsoft Office PowerPoint</Application>
  <PresentationFormat>Широкоэкранный</PresentationFormat>
  <Paragraphs>88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Times New Roman</vt:lpstr>
      <vt:lpstr>Arial</vt:lpstr>
      <vt:lpstr>Roboto Condensed</vt:lpstr>
      <vt:lpstr>Calibri Light</vt:lpstr>
      <vt:lpstr>Open Sans Light</vt:lpstr>
      <vt:lpstr>Open Sans</vt:lpstr>
      <vt:lpstr>Calibri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Офицерова Галина Михайловна</cp:lastModifiedBy>
  <cp:revision>2271</cp:revision>
  <cp:lastPrinted>2022-11-09T12:14:24Z</cp:lastPrinted>
  <dcterms:created xsi:type="dcterms:W3CDTF">2014-10-08T23:03:32Z</dcterms:created>
  <dcterms:modified xsi:type="dcterms:W3CDTF">2024-03-18T07:29:19Z</dcterms:modified>
</cp:coreProperties>
</file>